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CBB77B8-19D1-401A-949F-6C70F0F41078}">
  <a:tblStyle styleId="{1CBB77B8-19D1-401A-949F-6C70F0F4107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a925db6bd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a925db6bd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b6d6a29c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b6d6a29c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a925db6bd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a925db6b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a925db6b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a925db6b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a925db6bd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a925db6bd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ac08df918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7ac08df918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a925db6bd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a925db6bd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a925db6bd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a925db6bd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b6d6a29c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b6d6a29c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b6d6a29c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7b6d6a29c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c4d5406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c4d5406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a925db6bd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7a925db6bd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7a925db6bd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7a925db6bd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7a925db6bd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7a925db6bd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7a925db6bd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7a925db6bd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7a925db6bd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7a925db6bd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b6d6a29cd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b6d6a29cd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a925db6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a925db6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a925db6b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a925db6b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a925db6b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a925db6b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a925db6b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a925db6b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c4d54066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c4d54066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a925db6bd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a925db6bd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0" y="4749775"/>
            <a:ext cx="9144000" cy="393600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1BE48"/>
                </a:solidFill>
              </a:rPr>
              <a:t>Senior Design May 2020 Team 56 - Sound Effect Devices For Musicians</a:t>
            </a:r>
            <a:endParaRPr b="1">
              <a:solidFill>
                <a:srgbClr val="F1BE48"/>
              </a:solidFill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/>
        </p:nvSpPr>
        <p:spPr>
          <a:xfrm>
            <a:off x="0" y="4749775"/>
            <a:ext cx="9144000" cy="393600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1BE48"/>
                </a:solidFill>
              </a:rPr>
              <a:t>Senior Design May 2020 Team 56 - Sound Effect Devices For Musicians</a:t>
            </a:r>
            <a:endParaRPr b="1">
              <a:solidFill>
                <a:srgbClr val="F1BE48"/>
              </a:solidFill>
            </a:endParaRPr>
          </a:p>
        </p:txBody>
      </p:sp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 sz="2400">
                <a:solidFill>
                  <a:srgbClr val="000000"/>
                </a:solidFill>
              </a:defRPr>
            </a:lvl1pPr>
            <a:lvl2pPr indent="-381000" lvl="1" marL="9144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 sz="2400">
                <a:solidFill>
                  <a:srgbClr val="000000"/>
                </a:solidFill>
              </a:defRPr>
            </a:lvl2pPr>
            <a:lvl3pPr indent="-381000" lvl="2" marL="13716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 sz="2400">
                <a:solidFill>
                  <a:srgbClr val="000000"/>
                </a:solidFill>
              </a:defRPr>
            </a:lvl3pPr>
            <a:lvl4pPr indent="-381000" lvl="3" marL="18288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 sz="2400">
                <a:solidFill>
                  <a:srgbClr val="000000"/>
                </a:solidFill>
              </a:defRPr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 sz="2400">
                <a:solidFill>
                  <a:srgbClr val="000000"/>
                </a:solidFill>
              </a:defRPr>
            </a:lvl5pPr>
            <a:lvl6pPr indent="-381000" lvl="5" marL="27432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 sz="2400">
                <a:solidFill>
                  <a:srgbClr val="000000"/>
                </a:solidFill>
              </a:defRPr>
            </a:lvl6pPr>
            <a:lvl7pPr indent="-381000" lvl="6" marL="32004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 sz="2400">
                <a:solidFill>
                  <a:srgbClr val="000000"/>
                </a:solidFill>
              </a:defRPr>
            </a:lvl7pPr>
            <a:lvl8pPr indent="-381000" lvl="7" marL="36576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 sz="2400">
                <a:solidFill>
                  <a:srgbClr val="000000"/>
                </a:solidFill>
              </a:defRPr>
            </a:lvl8pPr>
            <a:lvl9pPr indent="-381000" lvl="8" marL="411480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2400"/>
              <a:buChar char="■"/>
              <a:defRPr sz="2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sdmay20-56.sd.ece.iastate.edu/" TargetMode="External"/><Relationship Id="rId4" Type="http://schemas.openxmlformats.org/officeDocument/2006/relationships/hyperlink" Target="http://sdmay20-56.sd.ece.iastate.edu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drive.google.com/drive/folders/1J6CoUSB8kGlspMl5Rx_ZoIqqcnhsiKBc?usp=sharing" TargetMode="External"/><Relationship Id="rId4" Type="http://schemas.openxmlformats.org/officeDocument/2006/relationships/hyperlink" Target="https://git.ece.iastate.edu/sd/sdmay20-56" TargetMode="External"/><Relationship Id="rId5" Type="http://schemas.openxmlformats.org/officeDocument/2006/relationships/hyperlink" Target="http://sdmay20-56.sd.ece.iastate.edu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Sound Effect Devices for Musicians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s</a:t>
            </a:r>
            <a:r>
              <a:rPr lang="en" sz="1800" u="sng">
                <a:solidFill>
                  <a:schemeClr val="hlink"/>
                </a:solidFill>
                <a:hlinkClick r:id="rId4"/>
              </a:rPr>
              <a:t>dmay20-56.sd.ece.iastate.edu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Dalton Sherratt, Eric Stablein, Zach Besta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Advisor/Client: Dr. Randy Geiger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Market survey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iMPC no longer offered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Several simple samplers available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Mainly in “low-end” range (under $2.99)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Samplers with more features are cluttered and unclear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>
                <a:solidFill>
                  <a:schemeClr val="dk1"/>
                </a:solidFill>
              </a:rPr>
              <a:t>Mainly in “premium” range (over $10)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Market survey examples</a:t>
            </a:r>
            <a:endParaRPr/>
          </a:p>
        </p:txBody>
      </p:sp>
      <p:graphicFrame>
        <p:nvGraphicFramePr>
          <p:cNvPr id="118" name="Google Shape;118;p23"/>
          <p:cNvGraphicFramePr/>
          <p:nvPr/>
        </p:nvGraphicFramePr>
        <p:xfrm>
          <a:off x="311700" y="115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{1CBB77B8-19D1-401A-949F-6C70F0F41078}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App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Price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Functions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nanoloop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$3.49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Envelope (AD only)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Start offset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Pocket Sampler - DJ Launchpad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$2.99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Online database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iMPC (Apple only)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$6.99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Time correction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Effect modules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Recording and overdubbing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Step sequencer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G-Stomper Studio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$12.99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Step sequencer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Effect modules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Real-time modulation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Risks &amp; Mitigation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Lack of business experience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Hard to judge economic requirements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Limited knowledge of the app marketplace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To mitigate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Monitor economic requirements and extrapolate as new data is obtained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Continually monitor app marketplace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Resource/Cost Estimate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Tentative resources: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31" name="Google Shape;131;p25"/>
          <p:cNvGraphicFramePr/>
          <p:nvPr/>
        </p:nvGraphicFramePr>
        <p:xfrm>
          <a:off x="952500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{1CBB77B8-19D1-401A-949F-6C70F0F41078}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Item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Price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Purpose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Lenovo Tab M10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$100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Low-end tablet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MPC Studio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$300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Major physical sampler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Milestones &amp; Schedule (1)</a:t>
            </a:r>
            <a:endParaRPr/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Each column represents 1 week</a:t>
            </a:r>
            <a:endParaRPr/>
          </a:p>
        </p:txBody>
      </p:sp>
      <p:pic>
        <p:nvPicPr>
          <p:cNvPr id="138" name="Google Shape;13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3" y="2507253"/>
            <a:ext cx="8520600" cy="206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Milestones &amp; Schedule (2)</a:t>
            </a:r>
            <a:endParaRPr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5" name="Google Shape;14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3" y="1152475"/>
            <a:ext cx="8520600" cy="27485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Functional Decomposition</a:t>
            </a:r>
            <a:endParaRPr/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Loading audio from Android file systems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Audio processing tasks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/>
              <a:t>Individual, then merge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Integrate into UI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Detailed Design</a:t>
            </a:r>
            <a:endParaRPr/>
          </a:p>
        </p:txBody>
      </p:sp>
      <p:sp>
        <p:nvSpPr>
          <p:cNvPr id="157" name="Google Shape;15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263" y="1004888"/>
            <a:ext cx="8753475" cy="313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Detailed Design</a:t>
            </a:r>
            <a:endParaRPr/>
          </a:p>
        </p:txBody>
      </p:sp>
      <p:sp>
        <p:nvSpPr>
          <p:cNvPr id="164" name="Google Shape;164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5" name="Google Shape;165;p30"/>
          <p:cNvPicPr preferRelativeResize="0"/>
          <p:nvPr/>
        </p:nvPicPr>
        <p:blipFill rotWithShape="1">
          <a:blip r:embed="rId3">
            <a:alphaModFix/>
          </a:blip>
          <a:srcRect b="57277" l="0" r="0" t="0"/>
          <a:stretch/>
        </p:blipFill>
        <p:spPr>
          <a:xfrm>
            <a:off x="311700" y="1152475"/>
            <a:ext cx="6162738" cy="341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99494" y="1152475"/>
            <a:ext cx="2632807" cy="3416399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30"/>
          <p:cNvSpPr/>
          <p:nvPr/>
        </p:nvSpPr>
        <p:spPr>
          <a:xfrm>
            <a:off x="6199500" y="1122400"/>
            <a:ext cx="2632800" cy="14493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Detailed Design</a:t>
            </a:r>
            <a:endParaRPr/>
          </a:p>
        </p:txBody>
      </p:sp>
      <p:sp>
        <p:nvSpPr>
          <p:cNvPr id="173" name="Google Shape;173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4" name="Google Shape;174;p31"/>
          <p:cNvPicPr preferRelativeResize="0"/>
          <p:nvPr/>
        </p:nvPicPr>
        <p:blipFill rotWithShape="1">
          <a:blip r:embed="rId3">
            <a:alphaModFix/>
          </a:blip>
          <a:srcRect b="0" l="0" r="0" t="38026"/>
          <a:stretch/>
        </p:blipFill>
        <p:spPr>
          <a:xfrm>
            <a:off x="311700" y="1152475"/>
            <a:ext cx="4248415" cy="341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99494" y="1152475"/>
            <a:ext cx="2632807" cy="3416399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31"/>
          <p:cNvSpPr/>
          <p:nvPr/>
        </p:nvSpPr>
        <p:spPr>
          <a:xfrm>
            <a:off x="6199625" y="2477575"/>
            <a:ext cx="2632800" cy="20913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sound effect devices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Synthesizers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Effect pedals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Loopers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Keyboards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Electronic Drum Pads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Samplers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HW/SW/Technology Platform(s) used</a:t>
            </a:r>
            <a:endParaRPr/>
          </a:p>
        </p:txBody>
      </p:sp>
      <p:sp>
        <p:nvSpPr>
          <p:cNvPr id="182" name="Google Shape;182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Android OS (Lollipop and newer)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Using Android Studio to develop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Personal computers or ISU lab computers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Emulator within Android Studio and personal Android tablets for testing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Plan</a:t>
            </a:r>
            <a:endParaRPr/>
          </a:p>
        </p:txBody>
      </p:sp>
      <p:sp>
        <p:nvSpPr>
          <p:cNvPr id="188" name="Google Shape;188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Tests (Mockito/JUnit) will be implemented by each team member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Test modules individually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Test-first approach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Test modules together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Test user interface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Beta testing with musicians for functionality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project status</a:t>
            </a:r>
            <a:endParaRPr/>
          </a:p>
        </p:txBody>
      </p:sp>
      <p:sp>
        <p:nvSpPr>
          <p:cNvPr id="194" name="Google Shape;194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Design has been planned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Able to move into implementation next semester</a:t>
            </a:r>
            <a:endParaRPr/>
          </a:p>
        </p:txBody>
      </p:sp>
      <p:pic>
        <p:nvPicPr>
          <p:cNvPr id="195" name="Google Shape;195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3" y="2471053"/>
            <a:ext cx="8520600" cy="20616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6" name="Google Shape;196;p34"/>
          <p:cNvCxnSpPr/>
          <p:nvPr/>
        </p:nvCxnSpPr>
        <p:spPr>
          <a:xfrm>
            <a:off x="7505150" y="3139600"/>
            <a:ext cx="941700" cy="7245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responsibility/Member contributions</a:t>
            </a:r>
            <a:endParaRPr/>
          </a:p>
        </p:txBody>
      </p:sp>
      <p:sp>
        <p:nvSpPr>
          <p:cNvPr id="202" name="Google Shape;202;p35"/>
          <p:cNvSpPr txBox="1"/>
          <p:nvPr>
            <p:ph idx="1" type="body"/>
          </p:nvPr>
        </p:nvSpPr>
        <p:spPr>
          <a:xfrm>
            <a:off x="311700" y="962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Dalton Sherratt</a:t>
            </a:r>
            <a:endParaRPr sz="1800"/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Create xml files for screenflow and app layout, including equalizer, envelope, and drum-pad screens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Implement interfaces such as the playback interface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Implement classes to write to/pull from devices memory</a:t>
            </a:r>
            <a:endParaRPr sz="16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Eric Stablein</a:t>
            </a:r>
            <a:endParaRPr sz="1800">
              <a:solidFill>
                <a:schemeClr val="dk1"/>
              </a:solidFill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Create classes for shifting pitch of samples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Create drawing-based equalizer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Zach Besta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Create algorithm that shifts speed of samples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Create classes for applying envelopes to samples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Work on</a:t>
            </a:r>
            <a:r>
              <a:rPr lang="en" sz="1600">
                <a:solidFill>
                  <a:schemeClr val="dk1"/>
                </a:solidFill>
              </a:rPr>
              <a:t> drawing-based equalizer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Useful Links</a:t>
            </a:r>
            <a:endParaRPr/>
          </a:p>
        </p:txBody>
      </p:sp>
      <p:sp>
        <p:nvSpPr>
          <p:cNvPr id="208" name="Google Shape;208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Project folder (requires an Iowa State University login):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1155CC"/>
                </a:solidFill>
                <a:hlinkClick r:id="rId3"/>
              </a:rPr>
              <a:t>https://drive.google.com/drive/folders/1J6CoUSB8kGlspMl5Rx_ZoIqqcnhsiKBc?usp=sharing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Git repository: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 u="sng">
                <a:solidFill>
                  <a:srgbClr val="1155CC"/>
                </a:solidFill>
                <a:hlinkClick r:id="rId4"/>
              </a:rPr>
              <a:t>https://git.ece.iastate.edu/sd/sdmay20-56</a:t>
            </a:r>
            <a:endParaRPr u="sng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u="sng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Team website: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1155CC"/>
                </a:solidFill>
                <a:hlinkClick r:id="rId5"/>
              </a:rPr>
              <a:t>http://sdmay20-56.sd.ece.iastate.edu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 u="sng"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Sampler?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Stores a snippet of audio and plays it when triggered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Some have step sequencers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Can be used to synthesize drum patterns or for even more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Used heavily in rap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Kanye West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Dr. Dre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Existing sampler apps for Android lack important features and are inaccessible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Hard to understand without or prior knowledge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Missing envelopes, pitch-shifting, etc</a:t>
            </a:r>
            <a:r>
              <a:rPr lang="en"/>
              <a:t>...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Top-Level GUI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3">
            <a:alphaModFix/>
          </a:blip>
          <a:srcRect b="18286" l="23151" r="7740" t="3965"/>
          <a:stretch/>
        </p:blipFill>
        <p:spPr>
          <a:xfrm>
            <a:off x="311700" y="1152475"/>
            <a:ext cx="5263883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Functional Requirements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The application must be able to run on a fairly modern Android device (API Level 21, Android 5.0 “Lollipop”)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The application must have an easy-to-use, intuitive UI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The application must have a “full” feature set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functional Requirements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The application must conform to the requirements of the Google Play store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The application needs to have an appealing sound to musicians, both hobbyist and professional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The application must conform to Google’s material design standards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Non-functional requirements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Warn users about hearing damage at high volumes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Make sure users know to take breaks to avoid repetitive stress injuries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Technical/Other Constraints/Considerations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Different processing capabilities between devices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Need to handle legacy devices (API 21)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Screen size difference between devices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Tablet vs phone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Landscape vs portrait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